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19"/>
  </p:notesMasterIdLst>
  <p:handoutMasterIdLst>
    <p:handoutMasterId r:id="rId20"/>
  </p:handoutMasterIdLst>
  <p:sldIdLst>
    <p:sldId id="312" r:id="rId5"/>
    <p:sldId id="304" r:id="rId6"/>
    <p:sldId id="324" r:id="rId7"/>
    <p:sldId id="325" r:id="rId8"/>
    <p:sldId id="326" r:id="rId9"/>
    <p:sldId id="323" r:id="rId10"/>
    <p:sldId id="328" r:id="rId11"/>
    <p:sldId id="329" r:id="rId12"/>
    <p:sldId id="331" r:id="rId13"/>
    <p:sldId id="307" r:id="rId14"/>
    <p:sldId id="330" r:id="rId15"/>
    <p:sldId id="281" r:id="rId16"/>
    <p:sldId id="332" r:id="rId17"/>
    <p:sldId id="297" r:id="rId18"/>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388" autoAdjust="0"/>
  </p:normalViewPr>
  <p:slideViewPr>
    <p:cSldViewPr snapToGrid="0" snapToObjects="1">
      <p:cViewPr varScale="1">
        <p:scale>
          <a:sx n="63" d="100"/>
          <a:sy n="63" d="100"/>
        </p:scale>
        <p:origin x="764" y="52"/>
      </p:cViewPr>
      <p:guideLst>
        <p:guide orient="horz" pos="2616"/>
        <p:guide orient="horz" pos="3264"/>
        <p:guide pos="6912"/>
        <p:guide orient="horz"/>
        <p:guide orient="horz" pos="4008"/>
        <p:guide orient="horz" pos="2352"/>
        <p:guide pos="6696"/>
        <p:guide pos="2136"/>
        <p:guide pos="2760"/>
        <p:guide pos="3288"/>
        <p:guide pos="4032"/>
        <p:guide pos="4392"/>
        <p:guide pos="4944"/>
        <p:guide pos="5544"/>
        <p:guide pos="6072"/>
        <p:guide orient="horz" pos="2448"/>
        <p:guide pos="5256"/>
        <p:guide pos="726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25" d="100"/>
          <a:sy n="25" d="100"/>
        </p:scale>
        <p:origin x="348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AA970FB6-164E-0840-A35B-09E9F3D45F76}" type="datetimeyyyy">
              <a:rPr lang="en-US" smtClean="0"/>
              <a:t>2024</a:t>
            </a:fld>
            <a:endParaRPr lang="en-US" dirty="0"/>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420BD0AB-C59E-4A46-83D3-F07787446BA0}" type="slidenum">
              <a:rPr lang="en-US" smtClean="0"/>
              <a:t>‹#›</a:t>
            </a:fld>
            <a:endParaRPr lang="en-US" dirty="0"/>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99765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29493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055846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068653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203680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9313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58773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084586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4177955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631719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942752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42110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834980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90388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dirty="0"/>
              <a:t>Click to add title</a:t>
            </a:r>
          </a:p>
        </p:txBody>
      </p:sp>
    </p:spTree>
    <p:extLst>
      <p:ext uri="{BB962C8B-B14F-4D97-AF65-F5344CB8AC3E}">
        <p14:creationId xmlns:p14="http://schemas.microsoft.com/office/powerpoint/2010/main" val="2631799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dirty="0"/>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dirty="0"/>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0395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dirty="0"/>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dirty="0"/>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Tree>
    <p:extLst>
      <p:ext uri="{BB962C8B-B14F-4D97-AF65-F5344CB8AC3E}">
        <p14:creationId xmlns:p14="http://schemas.microsoft.com/office/powerpoint/2010/main" val="2586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dirty="0"/>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750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dirty="0"/>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37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p:txBody>
          <a:bodyPr anchor="ctr" anchorCtr="0"/>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50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Tree>
    <p:extLst>
      <p:ext uri="{BB962C8B-B14F-4D97-AF65-F5344CB8AC3E}">
        <p14:creationId xmlns:p14="http://schemas.microsoft.com/office/powerpoint/2010/main" val="223467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dirty="0"/>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dirty="0"/>
              <a:t>Click to add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3396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dirty="0"/>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43318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dirty="0"/>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dirty="0"/>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dirty="0"/>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dirty="0"/>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311629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dirty="0"/>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dirty="0"/>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dirty="0"/>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836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dirty="0"/>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dirty="0"/>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dirty="0"/>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r>
              <a:rPr lang="en-US"/>
              <a:t>Click to edit Master title style</a:t>
            </a:r>
            <a:endParaRPr lang="en-US" dirty="0"/>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r>
              <a:rPr lang="en-US"/>
              <a:t>Click icon to add picture</a:t>
            </a:r>
            <a:endParaRPr lang="en-US" dirty="0"/>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0710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dirty="0"/>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0" r:id="rId3"/>
    <p:sldLayoutId id="2147483653" r:id="rId4"/>
    <p:sldLayoutId id="2147483668" r:id="rId5"/>
    <p:sldLayoutId id="2147483685" r:id="rId6"/>
    <p:sldLayoutId id="2147483686" r:id="rId7"/>
    <p:sldLayoutId id="2147483687" r:id="rId8"/>
    <p:sldLayoutId id="2147483688" r:id="rId9"/>
    <p:sldLayoutId id="2147483689" r:id="rId10"/>
    <p:sldLayoutId id="2147483691" r:id="rId11"/>
    <p:sldLayoutId id="2147483692" r:id="rId12"/>
    <p:sldLayoutId id="2147483676" r:id="rId13"/>
    <p:sldLayoutId id="2147483656" r:id="rId14"/>
    <p:sldLayoutId id="2147483657" r:id="rId15"/>
    <p:sldLayoutId id="2147483658" r:id="rId16"/>
    <p:sldLayoutId id="2147483659" r:id="rId17"/>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webp"/><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3.webp"/><Relationship Id="rId5" Type="http://schemas.openxmlformats.org/officeDocument/2006/relationships/image" Target="../media/image32.webp"/><Relationship Id="rId4" Type="http://schemas.openxmlformats.org/officeDocument/2006/relationships/image" Target="../media/image31.web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oleObject" Target="../embeddings/oleObject2.bin"/><Relationship Id="rId5" Type="http://schemas.openxmlformats.org/officeDocument/2006/relationships/image" Target="../media/image15.png"/><Relationship Id="rId15" Type="http://schemas.openxmlformats.org/officeDocument/2006/relationships/image" Target="../media/image23.jpe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oleObject" Target="../embeddings/oleObject1.bin"/><Relationship Id="rId1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FF65-A536-F639-8591-ED024C223308}"/>
              </a:ext>
            </a:extLst>
          </p:cNvPr>
          <p:cNvSpPr>
            <a:spLocks noGrp="1"/>
          </p:cNvSpPr>
          <p:nvPr>
            <p:ph type="ctrTitle"/>
          </p:nvPr>
        </p:nvSpPr>
        <p:spPr>
          <a:xfrm>
            <a:off x="1621324" y="841522"/>
            <a:ext cx="9148277" cy="3696611"/>
          </a:xfrm>
        </p:spPr>
        <p:txBody>
          <a:bodyPr anchor="ctr"/>
          <a:lstStyle/>
          <a:p>
            <a:r>
              <a:rPr lang="en-US" b="0" dirty="0">
                <a:solidFill>
                  <a:schemeClr val="bg1">
                    <a:lumMod val="10000"/>
                  </a:schemeClr>
                </a:solidFill>
              </a:rPr>
              <a:t>Gamifying the Digital Comic: Creative </a:t>
            </a:r>
            <a:r>
              <a:rPr lang="en-US" b="0" dirty="0" err="1">
                <a:solidFill>
                  <a:schemeClr val="bg1">
                    <a:lumMod val="10000"/>
                  </a:schemeClr>
                </a:solidFill>
              </a:rPr>
              <a:t>Labour</a:t>
            </a:r>
            <a:r>
              <a:rPr lang="en-US" b="0" dirty="0">
                <a:solidFill>
                  <a:schemeClr val="bg1">
                    <a:lumMod val="10000"/>
                  </a:schemeClr>
                </a:solidFill>
              </a:rPr>
              <a:t> and the Future of Digital Comics in a Neoliberal World</a:t>
            </a:r>
            <a:br>
              <a:rPr lang="en-US" b="0" dirty="0">
                <a:solidFill>
                  <a:schemeClr val="bg1">
                    <a:lumMod val="10000"/>
                  </a:schemeClr>
                </a:solidFill>
              </a:rPr>
            </a:br>
            <a:br>
              <a:rPr lang="en-US" dirty="0"/>
            </a:br>
            <a:r>
              <a:rPr lang="en-US" dirty="0"/>
              <a:t>by Queenie Chan</a:t>
            </a:r>
            <a:br>
              <a:rPr lang="en-US" dirty="0"/>
            </a:br>
            <a:endParaRPr lang="en-US" sz="2000" dirty="0">
              <a:solidFill>
                <a:srgbClr val="FF0000"/>
              </a:solidFill>
              <a:latin typeface="Arial Black" panose="020B0A04020102020204" pitchFamily="34" charset="0"/>
            </a:endParaRPr>
          </a:p>
        </p:txBody>
      </p:sp>
      <p:sp>
        <p:nvSpPr>
          <p:cNvPr id="3" name="Title 1">
            <a:extLst>
              <a:ext uri="{FF2B5EF4-FFF2-40B4-BE49-F238E27FC236}">
                <a16:creationId xmlns:a16="http://schemas.microsoft.com/office/drawing/2014/main" id="{B1C2B927-9001-53F1-9F4F-B757056E01C2}"/>
              </a:ext>
            </a:extLst>
          </p:cNvPr>
          <p:cNvSpPr txBox="1">
            <a:spLocks/>
          </p:cNvSpPr>
          <p:nvPr/>
        </p:nvSpPr>
        <p:spPr>
          <a:xfrm>
            <a:off x="1521861" y="5770033"/>
            <a:ext cx="9148277" cy="702732"/>
          </a:xfrm>
          <a:prstGeom prst="rect">
            <a:avLst/>
          </a:prstGeom>
        </p:spPr>
        <p:txBody>
          <a:bodyPr vert="horz" lIns="91440" tIns="0" rIns="91440" bIns="0" rtlCol="0" anchor="ctr" anchorCtr="0">
            <a:noAutofit/>
          </a:bodyPr>
          <a:lstStyle>
            <a:lvl1pPr algn="ctr" defTabSz="914400" rtl="0" eaLnBrk="1" latinLnBrk="0" hangingPunct="1">
              <a:lnSpc>
                <a:spcPct val="100000"/>
              </a:lnSpc>
              <a:spcBef>
                <a:spcPct val="0"/>
              </a:spcBef>
              <a:buNone/>
              <a:defRPr sz="3600" b="1" kern="1200" cap="all" baseline="0">
                <a:solidFill>
                  <a:schemeClr val="accent6"/>
                </a:solidFill>
                <a:latin typeface="+mj-lt"/>
                <a:ea typeface="+mj-ea"/>
                <a:cs typeface="+mj-cs"/>
              </a:defRPr>
            </a:lvl1pPr>
          </a:lstStyle>
          <a:p>
            <a:r>
              <a:rPr lang="en-US" dirty="0">
                <a:solidFill>
                  <a:srgbClr val="FF0000"/>
                </a:solidFill>
                <a:latin typeface="Arial Black" panose="020B0A04020102020204" pitchFamily="34" charset="0"/>
              </a:rPr>
              <a:t>www.queeniechan.com/phd</a:t>
            </a:r>
          </a:p>
        </p:txBody>
      </p:sp>
    </p:spTree>
    <p:extLst>
      <p:ext uri="{BB962C8B-B14F-4D97-AF65-F5344CB8AC3E}">
        <p14:creationId xmlns:p14="http://schemas.microsoft.com/office/powerpoint/2010/main" val="220243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DA75-0988-2AC2-87F8-8DEC83A7B9CA}"/>
              </a:ext>
            </a:extLst>
          </p:cNvPr>
          <p:cNvSpPr>
            <a:spLocks noGrp="1"/>
          </p:cNvSpPr>
          <p:nvPr>
            <p:ph type="title"/>
          </p:nvPr>
        </p:nvSpPr>
        <p:spPr>
          <a:xfrm>
            <a:off x="773964" y="236732"/>
            <a:ext cx="9412543" cy="645257"/>
          </a:xfrm>
        </p:spPr>
        <p:txBody>
          <a:bodyPr/>
          <a:lstStyle/>
          <a:p>
            <a:r>
              <a:rPr lang="en-US" dirty="0"/>
              <a:t>Webtoons Originals – PAID PROs</a:t>
            </a:r>
          </a:p>
        </p:txBody>
      </p:sp>
      <p:pic>
        <p:nvPicPr>
          <p:cNvPr id="4" name="Picture 3">
            <a:extLst>
              <a:ext uri="{FF2B5EF4-FFF2-40B4-BE49-F238E27FC236}">
                <a16:creationId xmlns:a16="http://schemas.microsoft.com/office/drawing/2014/main" id="{D97083FA-547B-25C4-D4FD-FEEBB05079AD}"/>
              </a:ext>
            </a:extLst>
          </p:cNvPr>
          <p:cNvPicPr>
            <a:picLocks noChangeAspect="1"/>
          </p:cNvPicPr>
          <p:nvPr/>
        </p:nvPicPr>
        <p:blipFill>
          <a:blip r:embed="rId3"/>
          <a:stretch>
            <a:fillRect/>
          </a:stretch>
        </p:blipFill>
        <p:spPr>
          <a:xfrm>
            <a:off x="773964" y="881989"/>
            <a:ext cx="10178516" cy="5791857"/>
          </a:xfrm>
          <a:prstGeom prst="rect">
            <a:avLst/>
          </a:prstGeom>
        </p:spPr>
      </p:pic>
    </p:spTree>
    <p:extLst>
      <p:ext uri="{BB962C8B-B14F-4D97-AF65-F5344CB8AC3E}">
        <p14:creationId xmlns:p14="http://schemas.microsoft.com/office/powerpoint/2010/main" val="2906491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DA75-0988-2AC2-87F8-8DEC83A7B9CA}"/>
              </a:ext>
            </a:extLst>
          </p:cNvPr>
          <p:cNvSpPr>
            <a:spLocks noGrp="1"/>
          </p:cNvSpPr>
          <p:nvPr>
            <p:ph type="title"/>
          </p:nvPr>
        </p:nvSpPr>
        <p:spPr>
          <a:xfrm>
            <a:off x="773964" y="236732"/>
            <a:ext cx="10644072" cy="645257"/>
          </a:xfrm>
        </p:spPr>
        <p:txBody>
          <a:bodyPr/>
          <a:lstStyle/>
          <a:p>
            <a:r>
              <a:rPr lang="en-US" dirty="0"/>
              <a:t>Webtoons CANVAS – FREE AMATEURs</a:t>
            </a:r>
          </a:p>
        </p:txBody>
      </p:sp>
      <p:pic>
        <p:nvPicPr>
          <p:cNvPr id="7" name="Picture 6">
            <a:extLst>
              <a:ext uri="{FF2B5EF4-FFF2-40B4-BE49-F238E27FC236}">
                <a16:creationId xmlns:a16="http://schemas.microsoft.com/office/drawing/2014/main" id="{5A150E79-5248-3ADE-B0DD-39A559F2AED8}"/>
              </a:ext>
            </a:extLst>
          </p:cNvPr>
          <p:cNvPicPr>
            <a:picLocks noChangeAspect="1"/>
          </p:cNvPicPr>
          <p:nvPr/>
        </p:nvPicPr>
        <p:blipFill>
          <a:blip r:embed="rId3"/>
          <a:stretch>
            <a:fillRect/>
          </a:stretch>
        </p:blipFill>
        <p:spPr>
          <a:xfrm>
            <a:off x="2239509" y="881989"/>
            <a:ext cx="7554731" cy="5684036"/>
          </a:xfrm>
          <a:prstGeom prst="rect">
            <a:avLst/>
          </a:prstGeom>
        </p:spPr>
      </p:pic>
    </p:spTree>
    <p:extLst>
      <p:ext uri="{BB962C8B-B14F-4D97-AF65-F5344CB8AC3E}">
        <p14:creationId xmlns:p14="http://schemas.microsoft.com/office/powerpoint/2010/main" val="419762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711200" y="427355"/>
            <a:ext cx="10088880" cy="537845"/>
          </a:xfrm>
        </p:spPr>
        <p:txBody>
          <a:bodyPr/>
          <a:lstStyle/>
          <a:p>
            <a:r>
              <a:rPr lang="en-US" dirty="0"/>
              <a:t>My own Comic-Game Hybrid</a:t>
            </a:r>
          </a:p>
        </p:txBody>
      </p:sp>
      <p:pic>
        <p:nvPicPr>
          <p:cNvPr id="10" name="Picture 9">
            <a:extLst>
              <a:ext uri="{FF2B5EF4-FFF2-40B4-BE49-F238E27FC236}">
                <a16:creationId xmlns:a16="http://schemas.microsoft.com/office/drawing/2014/main" id="{082FAA5E-E63C-02D1-348B-D02E477F74F8}"/>
              </a:ext>
            </a:extLst>
          </p:cNvPr>
          <p:cNvPicPr>
            <a:picLocks noChangeAspect="1"/>
          </p:cNvPicPr>
          <p:nvPr/>
        </p:nvPicPr>
        <p:blipFill>
          <a:blip r:embed="rId3"/>
          <a:stretch>
            <a:fillRect/>
          </a:stretch>
        </p:blipFill>
        <p:spPr>
          <a:xfrm>
            <a:off x="1196012" y="1076960"/>
            <a:ext cx="9461942" cy="5669280"/>
          </a:xfrm>
          <a:prstGeom prst="rect">
            <a:avLst/>
          </a:prstGeom>
        </p:spPr>
      </p:pic>
    </p:spTree>
    <p:extLst>
      <p:ext uri="{BB962C8B-B14F-4D97-AF65-F5344CB8AC3E}">
        <p14:creationId xmlns:p14="http://schemas.microsoft.com/office/powerpoint/2010/main" val="2952923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711200" y="427355"/>
            <a:ext cx="11007514" cy="537845"/>
          </a:xfrm>
        </p:spPr>
        <p:txBody>
          <a:bodyPr/>
          <a:lstStyle/>
          <a:p>
            <a:r>
              <a:rPr lang="en-US" dirty="0"/>
              <a:t>“On A Plate” by Tobey Morris (2015)</a:t>
            </a:r>
          </a:p>
        </p:txBody>
      </p:sp>
      <p:sp>
        <p:nvSpPr>
          <p:cNvPr id="3" name="Content Placeholder 2">
            <a:extLst>
              <a:ext uri="{FF2B5EF4-FFF2-40B4-BE49-F238E27FC236}">
                <a16:creationId xmlns:a16="http://schemas.microsoft.com/office/drawing/2014/main" id="{446137E2-C122-2FFB-4570-9C7619F87332}"/>
              </a:ext>
            </a:extLst>
          </p:cNvPr>
          <p:cNvSpPr txBox="1">
            <a:spLocks/>
          </p:cNvSpPr>
          <p:nvPr/>
        </p:nvSpPr>
        <p:spPr>
          <a:xfrm>
            <a:off x="473286" y="6353387"/>
            <a:ext cx="11245428" cy="423334"/>
          </a:xfrm>
          <a:prstGeom prst="rect">
            <a:avLst/>
          </a:prstGeom>
        </p:spPr>
        <p:txBody>
          <a:bodyPr>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latin typeface="Calibri" panose="020F0502020204030204" pitchFamily="34" charset="0"/>
                <a:ea typeface="Calibri" panose="020F0502020204030204" pitchFamily="34" charset="0"/>
                <a:cs typeface="Times New Roman" panose="02020603050405020304" pitchFamily="18" charset="0"/>
              </a:rPr>
              <a:t>https://www.rnz.co.nz/news/the-wireless/373065/the-pencilsword-on-a-plate</a:t>
            </a:r>
            <a:endParaRPr lang="en-AU" sz="24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5E040C1-EC34-06B9-FFD8-13C53A8E778B}"/>
              </a:ext>
            </a:extLst>
          </p:cNvPr>
          <p:cNvPicPr>
            <a:picLocks noChangeAspect="1"/>
          </p:cNvPicPr>
          <p:nvPr/>
        </p:nvPicPr>
        <p:blipFill>
          <a:blip r:embed="rId3"/>
          <a:stretch>
            <a:fillRect/>
          </a:stretch>
        </p:blipFill>
        <p:spPr>
          <a:xfrm>
            <a:off x="0" y="1381760"/>
            <a:ext cx="3134933" cy="4362036"/>
          </a:xfrm>
          <a:prstGeom prst="rect">
            <a:avLst/>
          </a:prstGeom>
        </p:spPr>
      </p:pic>
      <p:pic>
        <p:nvPicPr>
          <p:cNvPr id="7" name="Picture 6">
            <a:extLst>
              <a:ext uri="{FF2B5EF4-FFF2-40B4-BE49-F238E27FC236}">
                <a16:creationId xmlns:a16="http://schemas.microsoft.com/office/drawing/2014/main" id="{74FCE165-E578-6C6B-7B35-F6D45D8E697F}"/>
              </a:ext>
            </a:extLst>
          </p:cNvPr>
          <p:cNvPicPr>
            <a:picLocks noChangeAspect="1"/>
          </p:cNvPicPr>
          <p:nvPr/>
        </p:nvPicPr>
        <p:blipFill>
          <a:blip r:embed="rId4"/>
          <a:stretch>
            <a:fillRect/>
          </a:stretch>
        </p:blipFill>
        <p:spPr>
          <a:xfrm>
            <a:off x="3134933" y="1463040"/>
            <a:ext cx="3051689" cy="4272365"/>
          </a:xfrm>
          <a:prstGeom prst="rect">
            <a:avLst/>
          </a:prstGeom>
        </p:spPr>
      </p:pic>
      <p:pic>
        <p:nvPicPr>
          <p:cNvPr id="12" name="Picture 11">
            <a:extLst>
              <a:ext uri="{FF2B5EF4-FFF2-40B4-BE49-F238E27FC236}">
                <a16:creationId xmlns:a16="http://schemas.microsoft.com/office/drawing/2014/main" id="{498FCA83-47D3-51E2-FAB0-E16E77B04F71}"/>
              </a:ext>
            </a:extLst>
          </p:cNvPr>
          <p:cNvPicPr>
            <a:picLocks noChangeAspect="1"/>
          </p:cNvPicPr>
          <p:nvPr/>
        </p:nvPicPr>
        <p:blipFill>
          <a:blip r:embed="rId5"/>
          <a:stretch>
            <a:fillRect/>
          </a:stretch>
        </p:blipFill>
        <p:spPr>
          <a:xfrm>
            <a:off x="9174622" y="1422399"/>
            <a:ext cx="3017378" cy="4353645"/>
          </a:xfrm>
          <a:prstGeom prst="rect">
            <a:avLst/>
          </a:prstGeom>
        </p:spPr>
      </p:pic>
      <p:pic>
        <p:nvPicPr>
          <p:cNvPr id="14" name="Picture 13">
            <a:extLst>
              <a:ext uri="{FF2B5EF4-FFF2-40B4-BE49-F238E27FC236}">
                <a16:creationId xmlns:a16="http://schemas.microsoft.com/office/drawing/2014/main" id="{A61EFF88-CD9B-B9CC-9BE7-5B33B21FDB91}"/>
              </a:ext>
            </a:extLst>
          </p:cNvPr>
          <p:cNvPicPr>
            <a:picLocks noChangeAspect="1"/>
          </p:cNvPicPr>
          <p:nvPr/>
        </p:nvPicPr>
        <p:blipFill>
          <a:blip r:embed="rId6"/>
          <a:stretch>
            <a:fillRect/>
          </a:stretch>
        </p:blipFill>
        <p:spPr>
          <a:xfrm>
            <a:off x="6096000" y="1352470"/>
            <a:ext cx="3134933" cy="4382935"/>
          </a:xfrm>
          <a:prstGeom prst="rect">
            <a:avLst/>
          </a:prstGeom>
        </p:spPr>
      </p:pic>
    </p:spTree>
    <p:extLst>
      <p:ext uri="{BB962C8B-B14F-4D97-AF65-F5344CB8AC3E}">
        <p14:creationId xmlns:p14="http://schemas.microsoft.com/office/powerpoint/2010/main" val="563089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22C5-0C9E-B582-A8FE-B45E70A01E7F}"/>
              </a:ext>
            </a:extLst>
          </p:cNvPr>
          <p:cNvSpPr>
            <a:spLocks noGrp="1"/>
          </p:cNvSpPr>
          <p:nvPr>
            <p:ph type="ctrTitle"/>
          </p:nvPr>
        </p:nvSpPr>
        <p:spPr>
          <a:xfrm>
            <a:off x="914401" y="849782"/>
            <a:ext cx="5715000" cy="2727709"/>
          </a:xfrm>
        </p:spPr>
        <p:txBody>
          <a:bodyPr/>
          <a:lstStyle/>
          <a:p>
            <a:r>
              <a:rPr lang="en-US" dirty="0"/>
              <a:t>Thank </a:t>
            </a:r>
            <a:br>
              <a:rPr lang="en-US" dirty="0"/>
            </a:br>
            <a:r>
              <a:rPr lang="en-US" dirty="0"/>
              <a:t>you</a:t>
            </a:r>
          </a:p>
        </p:txBody>
      </p:sp>
      <p:sp>
        <p:nvSpPr>
          <p:cNvPr id="3" name="Subtitle 2">
            <a:extLst>
              <a:ext uri="{FF2B5EF4-FFF2-40B4-BE49-F238E27FC236}">
                <a16:creationId xmlns:a16="http://schemas.microsoft.com/office/drawing/2014/main" id="{D8B5CEF2-E667-BBB5-2EA6-C06F93B6DE12}"/>
              </a:ext>
            </a:extLst>
          </p:cNvPr>
          <p:cNvSpPr>
            <a:spLocks noGrp="1"/>
          </p:cNvSpPr>
          <p:nvPr>
            <p:ph type="subTitle" idx="1"/>
          </p:nvPr>
        </p:nvSpPr>
        <p:spPr>
          <a:xfrm>
            <a:off x="914401" y="3813606"/>
            <a:ext cx="5715000" cy="2234642"/>
          </a:xfrm>
        </p:spPr>
        <p:txBody>
          <a:bodyPr/>
          <a:lstStyle/>
          <a:p>
            <a:r>
              <a:rPr lang="en-US" dirty="0"/>
              <a:t>Queenie Chan</a:t>
            </a:r>
          </a:p>
          <a:p>
            <a:r>
              <a:rPr lang="en-US" dirty="0"/>
              <a:t>queenie@queeniechan.com</a:t>
            </a:r>
          </a:p>
          <a:p>
            <a:endParaRPr lang="en-US" dirty="0"/>
          </a:p>
          <a:p>
            <a:r>
              <a:rPr lang="en-US" b="1" dirty="0"/>
              <a:t>www.queeniechan.com/phd</a:t>
            </a:r>
          </a:p>
        </p:txBody>
      </p:sp>
    </p:spTree>
    <p:extLst>
      <p:ext uri="{BB962C8B-B14F-4D97-AF65-F5344CB8AC3E}">
        <p14:creationId xmlns:p14="http://schemas.microsoft.com/office/powerpoint/2010/main" val="197317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643466" y="344527"/>
            <a:ext cx="10905067" cy="471489"/>
          </a:xfrm>
        </p:spPr>
        <p:txBody>
          <a:bodyPr/>
          <a:lstStyle/>
          <a:p>
            <a:r>
              <a:rPr lang="en-US" dirty="0"/>
              <a:t>My work 2005~2024</a:t>
            </a:r>
          </a:p>
        </p:txBody>
      </p:sp>
      <p:sp>
        <p:nvSpPr>
          <p:cNvPr id="4" name="Slide Number Placeholder 3">
            <a:extLst>
              <a:ext uri="{FF2B5EF4-FFF2-40B4-BE49-F238E27FC236}">
                <a16:creationId xmlns:a16="http://schemas.microsoft.com/office/drawing/2014/main" id="{18D5CFA2-4E67-F157-5FFD-A246307D41F7}"/>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2</a:t>
            </a:fld>
            <a:endParaRPr lang="en-US" dirty="0"/>
          </a:p>
        </p:txBody>
      </p:sp>
      <p:pic>
        <p:nvPicPr>
          <p:cNvPr id="3" name="Picture 11">
            <a:extLst>
              <a:ext uri="{FF2B5EF4-FFF2-40B4-BE49-F238E27FC236}">
                <a16:creationId xmlns:a16="http://schemas.microsoft.com/office/drawing/2014/main" id="{1C75C45E-2332-2731-EDF5-B824B0D14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608" y="1028700"/>
            <a:ext cx="1208087" cy="1720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2">
            <a:extLst>
              <a:ext uri="{FF2B5EF4-FFF2-40B4-BE49-F238E27FC236}">
                <a16:creationId xmlns:a16="http://schemas.microsoft.com/office/drawing/2014/main" id="{2F5AF591-97C8-4342-4BA8-C2E4BECA9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558" y="981075"/>
            <a:ext cx="1249362" cy="187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3">
            <a:extLst>
              <a:ext uri="{FF2B5EF4-FFF2-40B4-BE49-F238E27FC236}">
                <a16:creationId xmlns:a16="http://schemas.microsoft.com/office/drawing/2014/main" id="{140C22E8-65A7-D9F0-A12C-18BCA0DF7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583" y="973137"/>
            <a:ext cx="1217612" cy="1881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4">
            <a:extLst>
              <a:ext uri="{FF2B5EF4-FFF2-40B4-BE49-F238E27FC236}">
                <a16:creationId xmlns:a16="http://schemas.microsoft.com/office/drawing/2014/main" id="{982E98A2-8427-B89A-B291-A6B9981188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958" y="3973512"/>
            <a:ext cx="1544637" cy="2397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0">
            <a:extLst>
              <a:ext uri="{FF2B5EF4-FFF2-40B4-BE49-F238E27FC236}">
                <a16:creationId xmlns:a16="http://schemas.microsoft.com/office/drawing/2014/main" id="{C430B72F-A92B-8923-46B8-0A9A8892A4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1733" y="3989387"/>
            <a:ext cx="1598612"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a:extLst>
              <a:ext uri="{FF2B5EF4-FFF2-40B4-BE49-F238E27FC236}">
                <a16:creationId xmlns:a16="http://schemas.microsoft.com/office/drawing/2014/main" id="{18B4F204-6EB2-6CA7-4E87-E087B6A083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7658" y="3989387"/>
            <a:ext cx="1579562"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22">
            <a:extLst>
              <a:ext uri="{FF2B5EF4-FFF2-40B4-BE49-F238E27FC236}">
                <a16:creationId xmlns:a16="http://schemas.microsoft.com/office/drawing/2014/main" id="{A22EAD10-EAE6-0454-022A-E6AD07D15D75}"/>
              </a:ext>
            </a:extLst>
          </p:cNvPr>
          <p:cNvGraphicFramePr>
            <a:graphicFrameLocks noChangeAspect="1"/>
          </p:cNvGraphicFramePr>
          <p:nvPr>
            <p:extLst>
              <p:ext uri="{D42A27DB-BD31-4B8C-83A1-F6EECF244321}">
                <p14:modId xmlns:p14="http://schemas.microsoft.com/office/powerpoint/2010/main" val="3712199104"/>
              </p:ext>
            </p:extLst>
          </p:nvPr>
        </p:nvGraphicFramePr>
        <p:xfrm>
          <a:off x="6590983" y="2979737"/>
          <a:ext cx="1222375" cy="1736725"/>
        </p:xfrm>
        <a:graphic>
          <a:graphicData uri="http://schemas.openxmlformats.org/presentationml/2006/ole">
            <mc:AlternateContent xmlns:mc="http://schemas.openxmlformats.org/markup-compatibility/2006">
              <mc:Choice xmlns:v="urn:schemas-microsoft-com:vml" Requires="v">
                <p:oleObj r:id="rId9" imgW="1524003" imgH="2164084" progId="">
                  <p:embed/>
                </p:oleObj>
              </mc:Choice>
              <mc:Fallback>
                <p:oleObj r:id="rId9" imgW="1524003" imgH="2164084" progId="">
                  <p:embed/>
                  <p:pic>
                    <p:nvPicPr>
                      <p:cNvPr id="5129" name="Object 22">
                        <a:extLst>
                          <a:ext uri="{FF2B5EF4-FFF2-40B4-BE49-F238E27FC236}">
                            <a16:creationId xmlns:a16="http://schemas.microsoft.com/office/drawing/2014/main" id="{10D98909-2855-EC85-B843-6C5B475449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0983" y="2979737"/>
                        <a:ext cx="1222375" cy="1736725"/>
                      </a:xfrm>
                      <a:prstGeom prst="rect">
                        <a:avLst/>
                      </a:prstGeom>
                      <a:noFill/>
                      <a:ln>
                        <a:noFill/>
                      </a:ln>
                    </p:spPr>
                  </p:pic>
                </p:oleObj>
              </mc:Fallback>
            </mc:AlternateContent>
          </a:graphicData>
        </a:graphic>
      </p:graphicFrame>
      <p:graphicFrame>
        <p:nvGraphicFramePr>
          <p:cNvPr id="11" name="Object 5">
            <a:extLst>
              <a:ext uri="{FF2B5EF4-FFF2-40B4-BE49-F238E27FC236}">
                <a16:creationId xmlns:a16="http://schemas.microsoft.com/office/drawing/2014/main" id="{647FF6E9-DE1D-655C-7CBF-3FA237D3C07B}"/>
              </a:ext>
            </a:extLst>
          </p:cNvPr>
          <p:cNvGraphicFramePr>
            <a:graphicFrameLocks noChangeAspect="1"/>
          </p:cNvGraphicFramePr>
          <p:nvPr>
            <p:extLst>
              <p:ext uri="{D42A27DB-BD31-4B8C-83A1-F6EECF244321}">
                <p14:modId xmlns:p14="http://schemas.microsoft.com/office/powerpoint/2010/main" val="574566231"/>
              </p:ext>
            </p:extLst>
          </p:nvPr>
        </p:nvGraphicFramePr>
        <p:xfrm>
          <a:off x="7845108" y="2971800"/>
          <a:ext cx="1222375" cy="1744662"/>
        </p:xfrm>
        <a:graphic>
          <a:graphicData uri="http://schemas.openxmlformats.org/presentationml/2006/ole">
            <mc:AlternateContent xmlns:mc="http://schemas.openxmlformats.org/markup-compatibility/2006">
              <mc:Choice xmlns:v="urn:schemas-microsoft-com:vml" Requires="v">
                <p:oleObj r:id="rId11" imgW="6349206" imgH="9028571" progId="">
                  <p:embed/>
                </p:oleObj>
              </mc:Choice>
              <mc:Fallback>
                <p:oleObj r:id="rId11" imgW="6349206" imgH="9028571" progId="">
                  <p:embed/>
                  <p:pic>
                    <p:nvPicPr>
                      <p:cNvPr id="5130" name="Object 5">
                        <a:extLst>
                          <a:ext uri="{FF2B5EF4-FFF2-40B4-BE49-F238E27FC236}">
                            <a16:creationId xmlns:a16="http://schemas.microsoft.com/office/drawing/2014/main" id="{A487362B-7867-E29A-D06C-37C42B9BE9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5108" y="2971800"/>
                        <a:ext cx="1222375" cy="1744662"/>
                      </a:xfrm>
                      <a:prstGeom prst="rect">
                        <a:avLst/>
                      </a:prstGeom>
                      <a:noFill/>
                      <a:ln>
                        <a:noFill/>
                      </a:ln>
                    </p:spPr>
                  </p:pic>
                </p:oleObj>
              </mc:Fallback>
            </mc:AlternateContent>
          </a:graphicData>
        </a:graphic>
      </p:graphicFrame>
      <p:pic>
        <p:nvPicPr>
          <p:cNvPr id="12" name="Picture 7">
            <a:extLst>
              <a:ext uri="{FF2B5EF4-FFF2-40B4-BE49-F238E27FC236}">
                <a16:creationId xmlns:a16="http://schemas.microsoft.com/office/drawing/2014/main" id="{B74EC50E-F498-829D-E779-A1C394053C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0820" y="4770437"/>
            <a:ext cx="12223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D790DA0D-5258-B291-02C8-4E05A34B9D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3433" y="1069975"/>
            <a:ext cx="48768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0AEB58C5-672B-51A3-B84F-47FBE33F5D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22883" y="4754562"/>
            <a:ext cx="1223962"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219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3392832" y="278340"/>
            <a:ext cx="7965461" cy="576793"/>
          </a:xfrm>
        </p:spPr>
        <p:txBody>
          <a:bodyPr/>
          <a:lstStyle/>
          <a:p>
            <a:r>
              <a:rPr lang="en-US" dirty="0"/>
              <a:t>What is neoliberalism?</a:t>
            </a:r>
          </a:p>
        </p:txBody>
      </p:sp>
      <p:sp>
        <p:nvSpPr>
          <p:cNvPr id="3" name="Content Placeholder 2">
            <a:extLst>
              <a:ext uri="{FF2B5EF4-FFF2-40B4-BE49-F238E27FC236}">
                <a16:creationId xmlns:a16="http://schemas.microsoft.com/office/drawing/2014/main" id="{75111C33-898C-4414-4665-5136EB6FC126}"/>
              </a:ext>
            </a:extLst>
          </p:cNvPr>
          <p:cNvSpPr>
            <a:spLocks noGrp="1"/>
          </p:cNvSpPr>
          <p:nvPr>
            <p:ph sz="half" idx="2"/>
          </p:nvPr>
        </p:nvSpPr>
        <p:spPr>
          <a:xfrm>
            <a:off x="3208867" y="1149976"/>
            <a:ext cx="8047825" cy="4971424"/>
          </a:xfrm>
        </p:spPr>
        <p:txBody>
          <a:bodyPr>
            <a:normAutofit lnSpcReduction="10000"/>
          </a:bodyPr>
          <a:lstStyle/>
          <a:p>
            <a:r>
              <a:rPr lang="en-AU" sz="2400" dirty="0">
                <a:effectLst/>
                <a:latin typeface="Calibri" panose="020F0502020204030204" pitchFamily="34" charset="0"/>
                <a:ea typeface="Calibri" panose="020F0502020204030204" pitchFamily="34" charset="0"/>
                <a:cs typeface="Times New Roman" panose="02020603050405020304" pitchFamily="18" charset="0"/>
              </a:rPr>
              <a:t>An ideology, closely related to the socio-economic-political system of capitalism</a:t>
            </a:r>
          </a:p>
          <a:p>
            <a:r>
              <a:rPr lang="en-AU" sz="2400" dirty="0">
                <a:effectLst/>
                <a:latin typeface="Calibri" panose="020F0502020204030204" pitchFamily="34" charset="0"/>
                <a:ea typeface="Calibri" panose="020F0502020204030204" pitchFamily="34" charset="0"/>
                <a:cs typeface="Times New Roman" panose="02020603050405020304" pitchFamily="18" charset="0"/>
              </a:rPr>
              <a:t>A controversial term in academia -- no agreed-upon definition for in the humanities</a:t>
            </a:r>
          </a:p>
          <a:p>
            <a:r>
              <a:rPr lang="en-AU" sz="2400" dirty="0">
                <a:latin typeface="Calibri" panose="020F0502020204030204" pitchFamily="34" charset="0"/>
                <a:ea typeface="Calibri" panose="020F0502020204030204" pitchFamily="34" charset="0"/>
                <a:cs typeface="Times New Roman" panose="02020603050405020304" pitchFamily="18" charset="0"/>
              </a:rPr>
              <a:t>Blamed to so </a:t>
            </a:r>
            <a:r>
              <a:rPr lang="en-AU" sz="2400" dirty="0">
                <a:effectLst/>
                <a:latin typeface="Calibri" panose="020F0502020204030204" pitchFamily="34" charset="0"/>
                <a:ea typeface="Calibri" panose="020F0502020204030204" pitchFamily="34" charset="0"/>
                <a:cs typeface="Times New Roman" panose="02020603050405020304" pitchFamily="18" charset="0"/>
              </a:rPr>
              <a:t>many societal ills, it’s almost like an accusation </a:t>
            </a:r>
          </a:p>
          <a:p>
            <a:pPr lvl="2"/>
            <a:r>
              <a:rPr lang="en-AU" sz="2400" dirty="0">
                <a:effectLst/>
                <a:latin typeface="Calibri" panose="020F0502020204030204" pitchFamily="34" charset="0"/>
                <a:ea typeface="Calibri" panose="020F0502020204030204" pitchFamily="34" charset="0"/>
                <a:cs typeface="Times New Roman" panose="02020603050405020304" pitchFamily="18" charset="0"/>
              </a:rPr>
              <a:t>useful in an activist context to affect a particular left-wing position</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a:t>
            </a:r>
            <a:r>
              <a:rPr lang="en-US" sz="2400" i="1" dirty="0">
                <a:effectLst/>
                <a:latin typeface="Calibri" panose="020F0502020204030204" pitchFamily="34" charset="0"/>
                <a:ea typeface="Calibri" panose="020F0502020204030204" pitchFamily="34" charset="0"/>
                <a:cs typeface="Times New Roman" panose="02020603050405020304" pitchFamily="18" charset="0"/>
              </a:rPr>
              <a:t>Whatever the term </a:t>
            </a:r>
            <a:r>
              <a:rPr lang="en-US" sz="2400" b="1" i="1" dirty="0">
                <a:effectLst/>
                <a:latin typeface="Calibri" panose="020F0502020204030204" pitchFamily="34" charset="0"/>
                <a:ea typeface="Calibri" panose="020F0502020204030204" pitchFamily="34" charset="0"/>
                <a:cs typeface="Times New Roman" panose="02020603050405020304" pitchFamily="18" charset="0"/>
              </a:rPr>
              <a:t>neoliberalism</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is meant to describe, the most common narrative can be very broadly framed as some sort of deliberate shift, in recent macro-political history, away from a sort of public-collective mindset to that of a private-</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individualised</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mindset</a:t>
            </a:r>
            <a:r>
              <a:rPr lang="en-US" sz="2400" dirty="0">
                <a:effectLst/>
                <a:latin typeface="Calibri" panose="020F0502020204030204" pitchFamily="34" charset="0"/>
                <a:ea typeface="Calibri" panose="020F0502020204030204" pitchFamily="34" charset="0"/>
                <a:cs typeface="Times New Roman" panose="02020603050405020304" pitchFamily="18" charset="0"/>
              </a:rPr>
              <a:t>” (Barnett, 2005, p. 8; Venugopal, 2015, p. 182)</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3</a:t>
            </a:fld>
            <a:endParaRPr lang="en-US" dirty="0"/>
          </a:p>
        </p:txBody>
      </p:sp>
    </p:spTree>
    <p:extLst>
      <p:ext uri="{BB962C8B-B14F-4D97-AF65-F5344CB8AC3E}">
        <p14:creationId xmlns:p14="http://schemas.microsoft.com/office/powerpoint/2010/main" val="2919474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2887132" y="278340"/>
            <a:ext cx="8181101" cy="576793"/>
          </a:xfrm>
        </p:spPr>
        <p:txBody>
          <a:bodyPr/>
          <a:lstStyle/>
          <a:p>
            <a:r>
              <a:rPr lang="en-US" dirty="0"/>
              <a:t>Neoliberalism – key points</a:t>
            </a:r>
          </a:p>
        </p:txBody>
      </p:sp>
      <p:sp>
        <p:nvSpPr>
          <p:cNvPr id="3" name="Content Placeholder 2">
            <a:extLst>
              <a:ext uri="{FF2B5EF4-FFF2-40B4-BE49-F238E27FC236}">
                <a16:creationId xmlns:a16="http://schemas.microsoft.com/office/drawing/2014/main" id="{75111C33-898C-4414-4665-5136EB6FC126}"/>
              </a:ext>
            </a:extLst>
          </p:cNvPr>
          <p:cNvSpPr>
            <a:spLocks noGrp="1"/>
          </p:cNvSpPr>
          <p:nvPr>
            <p:ph sz="half" idx="2"/>
          </p:nvPr>
        </p:nvSpPr>
        <p:spPr>
          <a:xfrm>
            <a:off x="2887132" y="1149976"/>
            <a:ext cx="8923867" cy="4971424"/>
          </a:xfrm>
        </p:spPr>
        <p:txBody>
          <a:bodyPr>
            <a:noAutofit/>
          </a:bodyPr>
          <a:lstStyle/>
          <a:p>
            <a:r>
              <a:rPr lang="en-AU" sz="2200" dirty="0">
                <a:effectLst/>
                <a:latin typeface="Calibri" panose="020F0502020204030204" pitchFamily="34" charset="0"/>
                <a:ea typeface="Calibri" panose="020F0502020204030204" pitchFamily="34" charset="0"/>
                <a:cs typeface="Times New Roman" panose="02020603050405020304" pitchFamily="18" charset="0"/>
              </a:rPr>
              <a:t>According to Marxist Academic </a:t>
            </a:r>
            <a:r>
              <a:rPr lang="en-AU" sz="2200" b="1" dirty="0">
                <a:effectLst/>
                <a:latin typeface="Calibri" panose="020F0502020204030204" pitchFamily="34" charset="0"/>
                <a:ea typeface="Calibri" panose="020F0502020204030204" pitchFamily="34" charset="0"/>
                <a:cs typeface="Times New Roman" panose="02020603050405020304" pitchFamily="18" charset="0"/>
              </a:rPr>
              <a:t>David Harvey</a:t>
            </a:r>
            <a:r>
              <a:rPr lang="en-AU" sz="22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pPr>
            <a:r>
              <a:rPr lang="en-AU" sz="2200" kern="100" dirty="0">
                <a:effectLst/>
                <a:latin typeface="Calibri" panose="020F0502020204030204" pitchFamily="34" charset="0"/>
                <a:ea typeface="Calibri" panose="020F0502020204030204" pitchFamily="34" charset="0"/>
                <a:cs typeface="Times New Roman" panose="02020603050405020304" pitchFamily="18" charset="0"/>
              </a:rPr>
              <a:t>Believes in the efficiency of the free market to solve problems</a:t>
            </a:r>
            <a:endParaRPr lang="en-AU" sz="2200" kern="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AU" sz="2200" kern="100" dirty="0">
                <a:effectLst/>
                <a:latin typeface="Calibri" panose="020F0502020204030204" pitchFamily="34" charset="0"/>
                <a:ea typeface="Calibri" panose="020F0502020204030204" pitchFamily="34" charset="0"/>
                <a:cs typeface="Times New Roman" panose="02020603050405020304" pitchFamily="18" charset="0"/>
              </a:rPr>
              <a:t>Believes in the sanctity of individual agency and self-sufficiency</a:t>
            </a:r>
          </a:p>
          <a:p>
            <a:pPr marL="742950" lvl="1" indent="-285750">
              <a:lnSpc>
                <a:spcPct val="107000"/>
              </a:lnSpc>
              <a:spcAft>
                <a:spcPts val="800"/>
              </a:spcAft>
              <a:buFont typeface="Courier New" panose="02070309020205020404" pitchFamily="49" charset="0"/>
              <a:buChar char="o"/>
            </a:pPr>
            <a:r>
              <a:rPr lang="en-AU" sz="2200" kern="100" dirty="0">
                <a:effectLst/>
                <a:latin typeface="Calibri" panose="020F0502020204030204" pitchFamily="34" charset="0"/>
                <a:ea typeface="Calibri" panose="020F0502020204030204" pitchFamily="34" charset="0"/>
                <a:cs typeface="Times New Roman" panose="02020603050405020304" pitchFamily="18" charset="0"/>
              </a:rPr>
              <a:t>All aspects of life can be privatised and reduced to units of profitability</a:t>
            </a:r>
          </a:p>
          <a:p>
            <a:pPr marL="1200150" lvl="2" indent="-285750">
              <a:lnSpc>
                <a:spcPct val="107000"/>
              </a:lnSpc>
              <a:spcAft>
                <a:spcPts val="800"/>
              </a:spcAft>
              <a:buFont typeface="Courier New" panose="02070309020205020404" pitchFamily="49" charset="0"/>
              <a:buChar char="o"/>
            </a:pPr>
            <a:r>
              <a:rPr lang="en-AU"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i="1" kern="100" dirty="0">
                <a:effectLst/>
                <a:latin typeface="Calibri" panose="020F0502020204030204" pitchFamily="34" charset="0"/>
                <a:ea typeface="Calibri" panose="020F0502020204030204" pitchFamily="34" charset="0"/>
                <a:cs typeface="Times New Roman" panose="02020603050405020304" pitchFamily="18" charset="0"/>
              </a:rPr>
              <a:t>[…]There's no such thing as society. There are individual men and women and there are families. And no government can do anything except through people, and people must look after themselves first. It is our duty to look after ourselves and then, also, to look after our </a:t>
            </a:r>
            <a:r>
              <a:rPr lang="en-US" sz="2200" i="1" kern="100" dirty="0" err="1">
                <a:effectLst/>
                <a:latin typeface="Calibri" panose="020F0502020204030204" pitchFamily="34" charset="0"/>
                <a:ea typeface="Calibri" panose="020F0502020204030204" pitchFamily="34" charset="0"/>
                <a:cs typeface="Times New Roman" panose="02020603050405020304" pitchFamily="18" charset="0"/>
              </a:rPr>
              <a:t>neighbours</a:t>
            </a: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en-AU" sz="2200" kern="100" dirty="0">
                <a:effectLst/>
                <a:latin typeface="Calibri" panose="020F0502020204030204" pitchFamily="34" charset="0"/>
                <a:ea typeface="Calibri" panose="020F0502020204030204" pitchFamily="34" charset="0"/>
                <a:cs typeface="Times New Roman" panose="02020603050405020304" pitchFamily="18" charset="0"/>
              </a:rPr>
              <a:t>(Margeret Thatcher, 1987)</a:t>
            </a:r>
          </a:p>
          <a:p>
            <a:pPr marL="742950" lvl="1" indent="-285750">
              <a:lnSpc>
                <a:spcPct val="107000"/>
              </a:lnSpc>
              <a:spcAft>
                <a:spcPts val="800"/>
              </a:spcAft>
              <a:buFont typeface="Courier New" panose="02070309020205020404" pitchFamily="49" charset="0"/>
              <a:buChar char="o"/>
            </a:pPr>
            <a:r>
              <a:rPr lang="en-AU" sz="2200" kern="100" dirty="0">
                <a:effectLst/>
                <a:latin typeface="Calibri" panose="020F0502020204030204" pitchFamily="34" charset="0"/>
                <a:ea typeface="Calibri" panose="020F0502020204030204" pitchFamily="34" charset="0"/>
                <a:cs typeface="Times New Roman" panose="02020603050405020304" pitchFamily="18" charset="0"/>
              </a:rPr>
              <a:t>There is no alternative to this system, it is inescapable and all encompassing</a:t>
            </a: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4</a:t>
            </a:fld>
            <a:endParaRPr lang="en-US" dirty="0"/>
          </a:p>
        </p:txBody>
      </p:sp>
    </p:spTree>
    <p:extLst>
      <p:ext uri="{BB962C8B-B14F-4D97-AF65-F5344CB8AC3E}">
        <p14:creationId xmlns:p14="http://schemas.microsoft.com/office/powerpoint/2010/main" val="3328884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2887132" y="278340"/>
            <a:ext cx="8181101" cy="1330327"/>
          </a:xfrm>
        </p:spPr>
        <p:txBody>
          <a:bodyPr/>
          <a:lstStyle/>
          <a:p>
            <a:r>
              <a:rPr lang="en-US" dirty="0"/>
              <a:t>Precarious work, intangible goods</a:t>
            </a:r>
          </a:p>
        </p:txBody>
      </p:sp>
      <p:sp>
        <p:nvSpPr>
          <p:cNvPr id="3" name="Content Placeholder 2">
            <a:extLst>
              <a:ext uri="{FF2B5EF4-FFF2-40B4-BE49-F238E27FC236}">
                <a16:creationId xmlns:a16="http://schemas.microsoft.com/office/drawing/2014/main" id="{75111C33-898C-4414-4665-5136EB6FC126}"/>
              </a:ext>
            </a:extLst>
          </p:cNvPr>
          <p:cNvSpPr>
            <a:spLocks noGrp="1"/>
          </p:cNvSpPr>
          <p:nvPr>
            <p:ph sz="half" idx="2"/>
          </p:nvPr>
        </p:nvSpPr>
        <p:spPr>
          <a:xfrm>
            <a:off x="2887132" y="1862666"/>
            <a:ext cx="8923867" cy="4605867"/>
          </a:xfrm>
        </p:spPr>
        <p:txBody>
          <a:bodyPr>
            <a:noAutofit/>
          </a:bodyPr>
          <a:lstStyle/>
          <a:p>
            <a:r>
              <a:rPr lang="en-AU" sz="2200" dirty="0">
                <a:effectLst/>
                <a:latin typeface="Calibri" panose="020F0502020204030204" pitchFamily="34" charset="0"/>
                <a:ea typeface="Calibri" panose="020F0502020204030204" pitchFamily="34" charset="0"/>
                <a:cs typeface="Times New Roman" panose="02020603050405020304" pitchFamily="18" charset="0"/>
              </a:rPr>
              <a:t>Comic creators don’t really fit into the traditional Marxist paradig</a:t>
            </a:r>
            <a:r>
              <a:rPr lang="en-AU" sz="2200" dirty="0">
                <a:latin typeface="Calibri" panose="020F0502020204030204" pitchFamily="34" charset="0"/>
                <a:ea typeface="Calibri" panose="020F0502020204030204" pitchFamily="34" charset="0"/>
                <a:cs typeface="Times New Roman" panose="02020603050405020304" pitchFamily="18" charset="0"/>
              </a:rPr>
              <a:t>m of capitalism VS </a:t>
            </a:r>
            <a:r>
              <a:rPr lang="en-AU" sz="2200" dirty="0" err="1">
                <a:latin typeface="Calibri" panose="020F0502020204030204" pitchFamily="34" charset="0"/>
                <a:ea typeface="Calibri" panose="020F0502020204030204" pitchFamily="34" charset="0"/>
                <a:cs typeface="Times New Roman" panose="02020603050405020304" pitchFamily="18" charset="0"/>
              </a:rPr>
              <a:t>protelariat</a:t>
            </a:r>
            <a:r>
              <a:rPr lang="en-AU" sz="2200" dirty="0">
                <a:latin typeface="Calibri" panose="020F0502020204030204" pitchFamily="34" charset="0"/>
                <a:ea typeface="Calibri" panose="020F0502020204030204" pitchFamily="34" charset="0"/>
                <a:cs typeface="Times New Roman" panose="02020603050405020304" pitchFamily="18" charset="0"/>
              </a:rPr>
              <a:t> </a:t>
            </a:r>
            <a:r>
              <a:rPr lang="en-AU" sz="2200" dirty="0">
                <a:effectLst/>
                <a:latin typeface="Calibri" panose="020F0502020204030204" pitchFamily="34" charset="0"/>
                <a:ea typeface="Calibri" panose="020F0502020204030204" pitchFamily="34" charset="0"/>
                <a:cs typeface="Times New Roman" panose="02020603050405020304" pitchFamily="18" charset="0"/>
              </a:rPr>
              <a:t> (</a:t>
            </a:r>
            <a:r>
              <a:rPr lang="en-AU" sz="2200" dirty="0" err="1">
                <a:effectLst/>
                <a:latin typeface="Calibri" panose="020F0502020204030204" pitchFamily="34" charset="0"/>
                <a:ea typeface="Calibri" panose="020F0502020204030204" pitchFamily="34" charset="0"/>
                <a:cs typeface="Times New Roman" panose="02020603050405020304" pitchFamily="18" charset="0"/>
              </a:rPr>
              <a:t>ie</a:t>
            </a:r>
            <a:r>
              <a:rPr lang="en-AU" sz="2200" dirty="0">
                <a:effectLst/>
                <a:latin typeface="Calibri" panose="020F0502020204030204" pitchFamily="34" charset="0"/>
                <a:ea typeface="Calibri" panose="020F0502020204030204" pitchFamily="34" charset="0"/>
                <a:cs typeface="Times New Roman" panose="02020603050405020304" pitchFamily="18" charset="0"/>
              </a:rPr>
              <a:t>. factory owners VS factory workers)</a:t>
            </a:r>
          </a:p>
          <a:p>
            <a:pPr lvl="1"/>
            <a:r>
              <a:rPr lang="en-AU" sz="2200" kern="100" dirty="0">
                <a:latin typeface="Calibri" panose="020F0502020204030204" pitchFamily="34" charset="0"/>
                <a:ea typeface="Calibri" panose="020F0502020204030204" pitchFamily="34" charset="0"/>
                <a:cs typeface="Times New Roman" panose="02020603050405020304" pitchFamily="18" charset="0"/>
              </a:rPr>
              <a:t>They’ve always been self-employed rather than salaried</a:t>
            </a:r>
          </a:p>
          <a:p>
            <a:pPr lvl="1"/>
            <a:r>
              <a:rPr lang="en-AU" sz="2200" kern="100" dirty="0">
                <a:latin typeface="Calibri" panose="020F0502020204030204" pitchFamily="34" charset="0"/>
                <a:ea typeface="Calibri" panose="020F0502020204030204" pitchFamily="34" charset="0"/>
                <a:cs typeface="Times New Roman" panose="02020603050405020304" pitchFamily="18" charset="0"/>
              </a:rPr>
              <a:t>Unlike other “</a:t>
            </a:r>
            <a:r>
              <a:rPr lang="en-AU" sz="2200" kern="100" dirty="0" err="1">
                <a:latin typeface="Calibri" panose="020F0502020204030204" pitchFamily="34" charset="0"/>
                <a:ea typeface="Calibri" panose="020F0502020204030204" pitchFamily="34" charset="0"/>
                <a:cs typeface="Times New Roman" panose="02020603050405020304" pitchFamily="18" charset="0"/>
              </a:rPr>
              <a:t>precariats</a:t>
            </a:r>
            <a:r>
              <a:rPr lang="en-AU" sz="2200" kern="100" dirty="0">
                <a:latin typeface="Calibri" panose="020F0502020204030204" pitchFamily="34" charset="0"/>
                <a:ea typeface="Calibri" panose="020F0502020204030204" pitchFamily="34" charset="0"/>
                <a:cs typeface="Times New Roman" panose="02020603050405020304" pitchFamily="18" charset="0"/>
              </a:rPr>
              <a:t>” (</a:t>
            </a:r>
            <a:r>
              <a:rPr lang="en-AU" sz="2200" kern="100" dirty="0" err="1">
                <a:latin typeface="Calibri" panose="020F0502020204030204" pitchFamily="34" charset="0"/>
                <a:ea typeface="Calibri" panose="020F0502020204030204" pitchFamily="34" charset="0"/>
                <a:cs typeface="Times New Roman" panose="02020603050405020304" pitchFamily="18" charset="0"/>
              </a:rPr>
              <a:t>ie</a:t>
            </a:r>
            <a:r>
              <a:rPr lang="en-AU" sz="2200" kern="100" dirty="0">
                <a:latin typeface="Calibri" panose="020F0502020204030204" pitchFamily="34" charset="0"/>
                <a:ea typeface="Calibri" panose="020F0502020204030204" pitchFamily="34" charset="0"/>
                <a:cs typeface="Times New Roman" panose="02020603050405020304" pitchFamily="18" charset="0"/>
              </a:rPr>
              <a:t>. workers who do casual work), their industries are seen as “glamourous” </a:t>
            </a:r>
            <a:r>
              <a:rPr lang="en-AU" sz="2200" kern="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downward pressure on wages</a:t>
            </a:r>
          </a:p>
          <a:p>
            <a:r>
              <a:rPr lang="en-AU" sz="2200" kern="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Comic creators create intangible goods (</a:t>
            </a:r>
            <a:r>
              <a:rPr lang="en-AU" sz="2200" kern="100" dirty="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ie</a:t>
            </a:r>
            <a:r>
              <a:rPr lang="en-AU" sz="2200" kern="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intellectual property)</a:t>
            </a:r>
          </a:p>
          <a:p>
            <a:pPr lvl="1"/>
            <a:r>
              <a:rPr lang="en-AU" sz="2200" kern="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Comic books can come in physical books, but they can be digital</a:t>
            </a:r>
          </a:p>
          <a:p>
            <a:pPr lvl="1"/>
            <a:r>
              <a:rPr lang="en-AU" sz="2200" kern="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They’re </a:t>
            </a:r>
            <a:r>
              <a:rPr lang="en-AU" sz="2200" b="1" kern="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cultural content</a:t>
            </a:r>
            <a:r>
              <a:rPr lang="en-AU" sz="2200" kern="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whose dimensions are abstract, symbolic and informational  production of subjectivity</a:t>
            </a:r>
          </a:p>
          <a:p>
            <a:pPr lvl="1"/>
            <a:r>
              <a:rPr lang="en-AU" sz="2200" kern="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Finds its most powerful expression through networked technologies (</a:t>
            </a:r>
            <a:r>
              <a:rPr lang="en-AU" sz="2200" kern="100" dirty="0" err="1">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ie</a:t>
            </a:r>
            <a:r>
              <a:rPr lang="en-AU" sz="2200" kern="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internet), where they can spread quickly, widely and at low cost</a:t>
            </a:r>
            <a:endParaRPr lang="en-AU"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5</a:t>
            </a:fld>
            <a:endParaRPr lang="en-US" dirty="0"/>
          </a:p>
        </p:txBody>
      </p:sp>
    </p:spTree>
    <p:extLst>
      <p:ext uri="{BB962C8B-B14F-4D97-AF65-F5344CB8AC3E}">
        <p14:creationId xmlns:p14="http://schemas.microsoft.com/office/powerpoint/2010/main" val="3125966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728133" y="113769"/>
            <a:ext cx="11150600" cy="686859"/>
          </a:xfrm>
        </p:spPr>
        <p:txBody>
          <a:bodyPr/>
          <a:lstStyle/>
          <a:p>
            <a:r>
              <a:rPr lang="en-US" dirty="0"/>
              <a:t>Digital comics creators &amp; webtoons</a:t>
            </a:r>
          </a:p>
        </p:txBody>
      </p:sp>
      <p:sp>
        <p:nvSpPr>
          <p:cNvPr id="4" name="Slide Number Placeholder 3">
            <a:extLst>
              <a:ext uri="{FF2B5EF4-FFF2-40B4-BE49-F238E27FC236}">
                <a16:creationId xmlns:a16="http://schemas.microsoft.com/office/drawing/2014/main" id="{18D5CFA2-4E67-F157-5FFD-A246307D41F7}"/>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6</a:t>
            </a:fld>
            <a:endParaRPr lang="en-US" dirty="0"/>
          </a:p>
        </p:txBody>
      </p:sp>
      <p:sp>
        <p:nvSpPr>
          <p:cNvPr id="7" name="Content Placeholder 2">
            <a:extLst>
              <a:ext uri="{FF2B5EF4-FFF2-40B4-BE49-F238E27FC236}">
                <a16:creationId xmlns:a16="http://schemas.microsoft.com/office/drawing/2014/main" id="{F4A841FC-18F7-E0B6-96FF-09E9BA6809DF}"/>
              </a:ext>
            </a:extLst>
          </p:cNvPr>
          <p:cNvSpPr txBox="1">
            <a:spLocks/>
          </p:cNvSpPr>
          <p:nvPr/>
        </p:nvSpPr>
        <p:spPr>
          <a:xfrm>
            <a:off x="888999" y="6002865"/>
            <a:ext cx="4555069" cy="741365"/>
          </a:xfrm>
          <a:prstGeom prst="rect">
            <a:avLst/>
          </a:prstGeom>
        </p:spPr>
        <p:txBody>
          <a:bodyPr>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200" b="1" kern="100" dirty="0">
                <a:latin typeface="Calibri" panose="020F0502020204030204" pitchFamily="34" charset="0"/>
                <a:ea typeface="Calibri" panose="020F0502020204030204" pitchFamily="34" charset="0"/>
                <a:cs typeface="Times New Roman" panose="02020603050405020304" pitchFamily="18" charset="0"/>
              </a:rPr>
              <a:t>Traditional Comics – for printed page</a:t>
            </a:r>
          </a:p>
          <a:p>
            <a:pPr marL="0" indent="0">
              <a:buNone/>
            </a:pPr>
            <a:r>
              <a:rPr lang="en-AU" sz="2200" b="1" kern="100" dirty="0">
                <a:latin typeface="Calibri" panose="020F0502020204030204" pitchFamily="34" charset="0"/>
                <a:ea typeface="Calibri" panose="020F0502020204030204" pitchFamily="34" charset="0"/>
                <a:cs typeface="Times New Roman" panose="02020603050405020304" pitchFamily="18" charset="0"/>
              </a:rPr>
              <a:t>(“Fabled Kingdom” by Queenie Chan)</a:t>
            </a:r>
          </a:p>
        </p:txBody>
      </p:sp>
      <p:sp>
        <p:nvSpPr>
          <p:cNvPr id="9" name="Content Placeholder 2">
            <a:extLst>
              <a:ext uri="{FF2B5EF4-FFF2-40B4-BE49-F238E27FC236}">
                <a16:creationId xmlns:a16="http://schemas.microsoft.com/office/drawing/2014/main" id="{1FE90448-6BC1-D994-1747-76EAB2503E23}"/>
              </a:ext>
            </a:extLst>
          </p:cNvPr>
          <p:cNvSpPr txBox="1">
            <a:spLocks/>
          </p:cNvSpPr>
          <p:nvPr/>
        </p:nvSpPr>
        <p:spPr>
          <a:xfrm>
            <a:off x="6747933" y="6011333"/>
            <a:ext cx="4969934" cy="741365"/>
          </a:xfrm>
          <a:prstGeom prst="rect">
            <a:avLst/>
          </a:prstGeom>
        </p:spPr>
        <p:txBody>
          <a:bodyPr>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200" b="1" kern="100" dirty="0">
                <a:latin typeface="Calibri" panose="020F0502020204030204" pitchFamily="34" charset="0"/>
                <a:ea typeface="Calibri" panose="020F0502020204030204" pitchFamily="34" charset="0"/>
                <a:cs typeface="Times New Roman" panose="02020603050405020304" pitchFamily="18" charset="0"/>
              </a:rPr>
              <a:t>Webtoon – from webtoons.com </a:t>
            </a:r>
            <a:br>
              <a:rPr lang="en-AU" sz="2200" b="1" kern="100" dirty="0">
                <a:latin typeface="Calibri" panose="020F0502020204030204" pitchFamily="34" charset="0"/>
                <a:ea typeface="Calibri" panose="020F0502020204030204" pitchFamily="34" charset="0"/>
                <a:cs typeface="Times New Roman" panose="02020603050405020304" pitchFamily="18" charset="0"/>
              </a:rPr>
            </a:br>
            <a:r>
              <a:rPr lang="en-AU" sz="2200" b="1" kern="100" dirty="0">
                <a:latin typeface="Calibri" panose="020F0502020204030204" pitchFamily="34" charset="0"/>
                <a:ea typeface="Calibri" panose="020F0502020204030204" pitchFamily="34" charset="0"/>
                <a:cs typeface="Times New Roman" panose="02020603050405020304" pitchFamily="18" charset="0"/>
              </a:rPr>
              <a:t>(“True Beauty” by </a:t>
            </a:r>
            <a:r>
              <a:rPr lang="en-AU" sz="2200" b="1" kern="100" dirty="0" err="1">
                <a:latin typeface="Calibri" panose="020F0502020204030204" pitchFamily="34" charset="0"/>
                <a:ea typeface="Calibri" panose="020F0502020204030204" pitchFamily="34" charset="0"/>
                <a:cs typeface="Times New Roman" panose="02020603050405020304" pitchFamily="18" charset="0"/>
              </a:rPr>
              <a:t>Yaongyi</a:t>
            </a:r>
            <a:r>
              <a:rPr lang="en-AU" sz="2200" b="1" kern="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7" name="Picture 16">
            <a:extLst>
              <a:ext uri="{FF2B5EF4-FFF2-40B4-BE49-F238E27FC236}">
                <a16:creationId xmlns:a16="http://schemas.microsoft.com/office/drawing/2014/main" id="{FCC9CE8E-CDC7-F856-49DD-20C2C7F4F3D4}"/>
              </a:ext>
            </a:extLst>
          </p:cNvPr>
          <p:cNvPicPr>
            <a:picLocks noChangeAspect="1"/>
          </p:cNvPicPr>
          <p:nvPr/>
        </p:nvPicPr>
        <p:blipFill>
          <a:blip r:embed="rId3"/>
          <a:stretch>
            <a:fillRect/>
          </a:stretch>
        </p:blipFill>
        <p:spPr>
          <a:xfrm>
            <a:off x="6303433" y="886884"/>
            <a:ext cx="2752725" cy="5124450"/>
          </a:xfrm>
          <a:prstGeom prst="rect">
            <a:avLst/>
          </a:prstGeom>
        </p:spPr>
      </p:pic>
      <p:pic>
        <p:nvPicPr>
          <p:cNvPr id="19" name="Picture 18">
            <a:extLst>
              <a:ext uri="{FF2B5EF4-FFF2-40B4-BE49-F238E27FC236}">
                <a16:creationId xmlns:a16="http://schemas.microsoft.com/office/drawing/2014/main" id="{AD43F665-8FDF-0F73-B141-7A72565FBC91}"/>
              </a:ext>
            </a:extLst>
          </p:cNvPr>
          <p:cNvPicPr>
            <a:picLocks noChangeAspect="1"/>
          </p:cNvPicPr>
          <p:nvPr/>
        </p:nvPicPr>
        <p:blipFill>
          <a:blip r:embed="rId4"/>
          <a:stretch>
            <a:fillRect/>
          </a:stretch>
        </p:blipFill>
        <p:spPr>
          <a:xfrm>
            <a:off x="9137650" y="902229"/>
            <a:ext cx="2714625" cy="5133975"/>
          </a:xfrm>
          <a:prstGeom prst="rect">
            <a:avLst/>
          </a:prstGeom>
        </p:spPr>
      </p:pic>
      <p:pic>
        <p:nvPicPr>
          <p:cNvPr id="24" name="Picture 23">
            <a:extLst>
              <a:ext uri="{FF2B5EF4-FFF2-40B4-BE49-F238E27FC236}">
                <a16:creationId xmlns:a16="http://schemas.microsoft.com/office/drawing/2014/main" id="{CB098709-F4DF-F278-A953-BC66CA74381B}"/>
              </a:ext>
            </a:extLst>
          </p:cNvPr>
          <p:cNvPicPr>
            <a:picLocks noChangeAspect="1"/>
          </p:cNvPicPr>
          <p:nvPr/>
        </p:nvPicPr>
        <p:blipFill>
          <a:blip r:embed="rId5"/>
          <a:stretch>
            <a:fillRect/>
          </a:stretch>
        </p:blipFill>
        <p:spPr>
          <a:xfrm>
            <a:off x="1397415" y="847986"/>
            <a:ext cx="3362215" cy="5054604"/>
          </a:xfrm>
          <a:prstGeom prst="rect">
            <a:avLst/>
          </a:prstGeom>
        </p:spPr>
      </p:pic>
    </p:spTree>
    <p:extLst>
      <p:ext uri="{BB962C8B-B14F-4D97-AF65-F5344CB8AC3E}">
        <p14:creationId xmlns:p14="http://schemas.microsoft.com/office/powerpoint/2010/main" val="1584402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487680" y="241829"/>
            <a:ext cx="11379200" cy="686859"/>
          </a:xfrm>
        </p:spPr>
        <p:txBody>
          <a:bodyPr/>
          <a:lstStyle/>
          <a:p>
            <a:r>
              <a:rPr lang="en-AU" sz="3200" dirty="0">
                <a:effectLst/>
                <a:ea typeface="Calibri" panose="020F0502020204030204" pitchFamily="34" charset="0"/>
                <a:cs typeface="Times New Roman" panose="02020603050405020304" pitchFamily="18" charset="0"/>
              </a:rPr>
              <a:t>Creators &amp; the Global internet Platform</a:t>
            </a:r>
            <a:endParaRPr lang="en-US" sz="3200" dirty="0"/>
          </a:p>
        </p:txBody>
      </p:sp>
      <p:sp>
        <p:nvSpPr>
          <p:cNvPr id="4" name="Slide Number Placeholder 3">
            <a:extLst>
              <a:ext uri="{FF2B5EF4-FFF2-40B4-BE49-F238E27FC236}">
                <a16:creationId xmlns:a16="http://schemas.microsoft.com/office/drawing/2014/main" id="{18D5CFA2-4E67-F157-5FFD-A246307D41F7}"/>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7</a:t>
            </a:fld>
            <a:endParaRPr lang="en-US" dirty="0"/>
          </a:p>
        </p:txBody>
      </p:sp>
      <p:sp>
        <p:nvSpPr>
          <p:cNvPr id="3" name="Content Placeholder 2">
            <a:extLst>
              <a:ext uri="{FF2B5EF4-FFF2-40B4-BE49-F238E27FC236}">
                <a16:creationId xmlns:a16="http://schemas.microsoft.com/office/drawing/2014/main" id="{68D63B46-0637-4047-6751-F7346DE5480C}"/>
              </a:ext>
            </a:extLst>
          </p:cNvPr>
          <p:cNvSpPr txBox="1">
            <a:spLocks/>
          </p:cNvSpPr>
          <p:nvPr/>
        </p:nvSpPr>
        <p:spPr>
          <a:xfrm>
            <a:off x="347132" y="1080346"/>
            <a:ext cx="8105987" cy="5535825"/>
          </a:xfrm>
          <a:prstGeom prst="rect">
            <a:avLst/>
          </a:prstGeom>
        </p:spPr>
        <p:txBody>
          <a:bodyPr>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latin typeface="Calibri" panose="020F0502020204030204" pitchFamily="34" charset="0"/>
                <a:ea typeface="Calibri" panose="020F0502020204030204" pitchFamily="34" charset="0"/>
                <a:cs typeface="Times New Roman" panose="02020603050405020304" pitchFamily="18" charset="0"/>
              </a:rPr>
              <a:t>Comics is labour intensive, so creators bear the emotional, financial and health costs of production</a:t>
            </a:r>
          </a:p>
          <a:p>
            <a:r>
              <a:rPr lang="en-AU" sz="2400" dirty="0">
                <a:latin typeface="Calibri" panose="020F0502020204030204" pitchFamily="34" charset="0"/>
                <a:ea typeface="Calibri" panose="020F0502020204030204" pitchFamily="34" charset="0"/>
                <a:cs typeface="Times New Roman" panose="02020603050405020304" pitchFamily="18" charset="0"/>
              </a:rPr>
              <a:t>Creators need to find a comics platform that guarantees readers </a:t>
            </a:r>
            <a:r>
              <a:rPr lang="en-AU"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eventual profit???</a:t>
            </a:r>
          </a:p>
          <a:p>
            <a:r>
              <a:rPr lang="en-AU"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Due to internet consolidation, the digital comics is now  dominated by big webtoon platforms owned by multinationals</a:t>
            </a:r>
          </a:p>
          <a:p>
            <a:pPr lvl="1"/>
            <a:r>
              <a:rPr lang="en-AU"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Comic creators therefore needs to shape their comics to fit the requirements of platforms</a:t>
            </a:r>
          </a:p>
          <a:p>
            <a:pPr lvl="1"/>
            <a:r>
              <a:rPr lang="en-AU"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Unequal power dynamics in the pre-internet era between print media and creators are reproduced</a:t>
            </a:r>
          </a:p>
          <a:p>
            <a:pPr lvl="1"/>
            <a:r>
              <a:rPr lang="en-AU"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Except now it’s global and transnational</a:t>
            </a:r>
          </a:p>
          <a:p>
            <a:pPr lvl="2"/>
            <a:r>
              <a:rPr lang="en-AU"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Competition is now international </a:t>
            </a:r>
          </a:p>
          <a:p>
            <a:pPr lvl="2"/>
            <a:r>
              <a:rPr lang="en-AU"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Local laws can’t address labour violations in a transnational context</a:t>
            </a:r>
          </a:p>
          <a:p>
            <a:pPr lvl="1"/>
            <a:endParaRPr lang="en-AU"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endParaRPr lang="en-AU" sz="24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401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487680" y="241829"/>
            <a:ext cx="11379200" cy="686859"/>
          </a:xfrm>
        </p:spPr>
        <p:txBody>
          <a:bodyPr/>
          <a:lstStyle/>
          <a:p>
            <a:r>
              <a:rPr lang="en-AU" sz="3200" dirty="0">
                <a:effectLst/>
                <a:ea typeface="Calibri" panose="020F0502020204030204" pitchFamily="34" charset="0"/>
                <a:cs typeface="Times New Roman" panose="02020603050405020304" pitchFamily="18" charset="0"/>
              </a:rPr>
              <a:t>Webtoons &amp; the Korea wave</a:t>
            </a:r>
            <a:endParaRPr lang="en-US" sz="3200" dirty="0"/>
          </a:p>
        </p:txBody>
      </p:sp>
      <p:sp>
        <p:nvSpPr>
          <p:cNvPr id="4" name="Slide Number Placeholder 3">
            <a:extLst>
              <a:ext uri="{FF2B5EF4-FFF2-40B4-BE49-F238E27FC236}">
                <a16:creationId xmlns:a16="http://schemas.microsoft.com/office/drawing/2014/main" id="{18D5CFA2-4E67-F157-5FFD-A246307D41F7}"/>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8</a:t>
            </a:fld>
            <a:endParaRPr lang="en-US" dirty="0"/>
          </a:p>
        </p:txBody>
      </p:sp>
      <p:sp>
        <p:nvSpPr>
          <p:cNvPr id="5" name="Content Placeholder 2">
            <a:extLst>
              <a:ext uri="{FF2B5EF4-FFF2-40B4-BE49-F238E27FC236}">
                <a16:creationId xmlns:a16="http://schemas.microsoft.com/office/drawing/2014/main" id="{EE326DFD-E191-EAA0-1D73-3DAD6E106B8A}"/>
              </a:ext>
            </a:extLst>
          </p:cNvPr>
          <p:cNvSpPr txBox="1">
            <a:spLocks/>
          </p:cNvSpPr>
          <p:nvPr/>
        </p:nvSpPr>
        <p:spPr>
          <a:xfrm>
            <a:off x="347132" y="1080346"/>
            <a:ext cx="7171268" cy="5535825"/>
          </a:xfrm>
          <a:prstGeom prst="rect">
            <a:avLst/>
          </a:prstGeom>
        </p:spPr>
        <p:txBody>
          <a:bodyPr>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latin typeface="Calibri" panose="020F0502020204030204" pitchFamily="34" charset="0"/>
                <a:ea typeface="Calibri" panose="020F0502020204030204" pitchFamily="34" charset="0"/>
                <a:cs typeface="Times New Roman" panose="02020603050405020304" pitchFamily="18" charset="0"/>
              </a:rPr>
              <a:t>Comics Studies is a relatively new field in English-speaking academia </a:t>
            </a:r>
            <a:r>
              <a:rPr lang="en-AU"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Rarely address digital comics</a:t>
            </a:r>
            <a:endParaRPr lang="en-AU" sz="2400" dirty="0">
              <a:latin typeface="Calibri" panose="020F0502020204030204" pitchFamily="34" charset="0"/>
              <a:ea typeface="Calibri" panose="020F0502020204030204" pitchFamily="34" charset="0"/>
              <a:cs typeface="Times New Roman" panose="02020603050405020304" pitchFamily="18" charset="0"/>
            </a:endParaRPr>
          </a:p>
          <a:p>
            <a:r>
              <a:rPr lang="en-AU"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Some comic scholars don’t think “digital comics” is the same as traditional “comics”  different medium</a:t>
            </a:r>
          </a:p>
          <a:p>
            <a:endParaRPr lang="en-AU"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r>
              <a:rPr lang="en-AU"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Webtoons is not really a grassroots phenomenon</a:t>
            </a:r>
          </a:p>
          <a:p>
            <a:r>
              <a:rPr lang="en-AU"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Has support from the South Korean government, and is part of the “Korea Wave” initiative</a:t>
            </a:r>
          </a:p>
          <a:p>
            <a:pPr lvl="1"/>
            <a:r>
              <a:rPr lang="en-AU"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Meant to use Korean culture (</a:t>
            </a:r>
            <a:r>
              <a:rPr lang="en-AU" dirty="0" err="1">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k-pop</a:t>
            </a:r>
            <a:r>
              <a:rPr lang="en-AU"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k-drama, etc) to promote the standing of the country abroad</a:t>
            </a:r>
          </a:p>
          <a:p>
            <a:pPr lvl="1"/>
            <a:r>
              <a:rPr lang="en-AU"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Is therefore one part of a transmedia juggernaut </a:t>
            </a:r>
          </a:p>
          <a:p>
            <a:pPr lvl="1"/>
            <a:r>
              <a:rPr lang="en-AU"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Tends to privilege Korean webtoons and creators for this reason</a:t>
            </a:r>
          </a:p>
          <a:p>
            <a:pPr lvl="1"/>
            <a:endParaRPr lang="en-AU"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endParaRPr lang="en-AU" sz="24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4643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487680" y="241829"/>
            <a:ext cx="11379200" cy="686859"/>
          </a:xfrm>
        </p:spPr>
        <p:txBody>
          <a:bodyPr/>
          <a:lstStyle/>
          <a:p>
            <a:r>
              <a:rPr lang="en-AU" sz="3200" dirty="0">
                <a:effectLst/>
                <a:ea typeface="Calibri" panose="020F0502020204030204" pitchFamily="34" charset="0"/>
                <a:cs typeface="Times New Roman" panose="02020603050405020304" pitchFamily="18" charset="0"/>
              </a:rPr>
              <a:t>Platform capitalism</a:t>
            </a:r>
            <a:endParaRPr lang="en-US" sz="3200" dirty="0"/>
          </a:p>
        </p:txBody>
      </p:sp>
      <p:sp>
        <p:nvSpPr>
          <p:cNvPr id="4" name="Slide Number Placeholder 3">
            <a:extLst>
              <a:ext uri="{FF2B5EF4-FFF2-40B4-BE49-F238E27FC236}">
                <a16:creationId xmlns:a16="http://schemas.microsoft.com/office/drawing/2014/main" id="{18D5CFA2-4E67-F157-5FFD-A246307D41F7}"/>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9</a:t>
            </a:fld>
            <a:endParaRPr lang="en-US" dirty="0"/>
          </a:p>
        </p:txBody>
      </p:sp>
      <p:sp>
        <p:nvSpPr>
          <p:cNvPr id="5" name="Content Placeholder 2">
            <a:extLst>
              <a:ext uri="{FF2B5EF4-FFF2-40B4-BE49-F238E27FC236}">
                <a16:creationId xmlns:a16="http://schemas.microsoft.com/office/drawing/2014/main" id="{EE326DFD-E191-EAA0-1D73-3DAD6E106B8A}"/>
              </a:ext>
            </a:extLst>
          </p:cNvPr>
          <p:cNvSpPr txBox="1">
            <a:spLocks/>
          </p:cNvSpPr>
          <p:nvPr/>
        </p:nvSpPr>
        <p:spPr>
          <a:xfrm>
            <a:off x="347132" y="1080346"/>
            <a:ext cx="9315028" cy="5535825"/>
          </a:xfrm>
          <a:prstGeom prst="rect">
            <a:avLst/>
          </a:prstGeom>
        </p:spPr>
        <p:txBody>
          <a:bodyPr>
            <a:noAutofit/>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Calibri" panose="020F0502020204030204" pitchFamily="34" charset="0"/>
                <a:ea typeface="Calibri" panose="020F0502020204030204" pitchFamily="34" charset="0"/>
                <a:cs typeface="Times New Roman" panose="02020603050405020304" pitchFamily="18" charset="0"/>
              </a:rPr>
              <a:t>Popularised by Nick Srnicek in 2016</a:t>
            </a:r>
          </a:p>
          <a:p>
            <a:pPr lvl="1">
              <a:lnSpc>
                <a:spcPct val="107000"/>
              </a:lnSpc>
            </a:pPr>
            <a:r>
              <a:rPr lang="en-AU" dirty="0">
                <a:latin typeface="Calibri" panose="020F0502020204030204" pitchFamily="34" charset="0"/>
                <a:ea typeface="Calibri" panose="020F0502020204030204" pitchFamily="34" charset="0"/>
                <a:cs typeface="Times New Roman" panose="02020603050405020304" pitchFamily="18" charset="0"/>
              </a:rPr>
              <a:t>Refers to the intersection of neoliberalism and digital capitalism</a:t>
            </a:r>
            <a:endParaRPr lang="en-AU"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lvl="1">
              <a:lnSpc>
                <a:spcPct val="107000"/>
              </a:lnSpc>
            </a:pPr>
            <a:r>
              <a:rPr lang="en-US" kern="100" dirty="0">
                <a:effectLst/>
                <a:latin typeface="Calibri" panose="020F0502020204030204" pitchFamily="34" charset="0"/>
                <a:ea typeface="Calibri" panose="020F0502020204030204" pitchFamily="34" charset="0"/>
                <a:cs typeface="Times New Roman" panose="02020603050405020304" pitchFamily="18" charset="0"/>
              </a:rPr>
              <a:t>A “platform”, at its most basic level, can be defined as digital infrastructure which allow two or more people the means to interact, typically as a marketplace</a:t>
            </a:r>
            <a:endParaRPr lang="en-AU"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Sometimes tools are also offered to allow users to build and offer their own services to others </a:t>
            </a:r>
            <a:endParaRPr lang="en-AU"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kern="100" dirty="0">
                <a:effectLst/>
                <a:latin typeface="Calibri" panose="020F0502020204030204" pitchFamily="34" charset="0"/>
                <a:ea typeface="Calibri" panose="020F0502020204030204" pitchFamily="34" charset="0"/>
                <a:cs typeface="Times New Roman" panose="02020603050405020304" pitchFamily="18" charset="0"/>
              </a:rPr>
              <a:t>So platform owners gather all points of data that is generated on that network, including its users </a:t>
            </a:r>
          </a:p>
          <a:p>
            <a:pPr lvl="1"/>
            <a:r>
              <a:rPr lang="en-AU" kern="100" dirty="0">
                <a:effectLst/>
                <a:latin typeface="Calibri" panose="020F0502020204030204" pitchFamily="34" charset="0"/>
                <a:ea typeface="Calibri" panose="020F0502020204030204" pitchFamily="34" charset="0"/>
                <a:cs typeface="Times New Roman" panose="02020603050405020304" pitchFamily="18" charset="0"/>
              </a:rPr>
              <a:t>They then resell the </a:t>
            </a:r>
            <a:r>
              <a:rPr lang="en-AU" kern="100" dirty="0">
                <a:latin typeface="Calibri" panose="020F0502020204030204" pitchFamily="34" charset="0"/>
                <a:ea typeface="Calibri" panose="020F0502020204030204" pitchFamily="34" charset="0"/>
                <a:cs typeface="Times New Roman" panose="02020603050405020304" pitchFamily="18" charset="0"/>
              </a:rPr>
              <a:t>data to advertisers, to shape better consumers</a:t>
            </a:r>
          </a:p>
          <a:p>
            <a:pPr lvl="1"/>
            <a:r>
              <a:rPr lang="en-AU" kern="100" dirty="0">
                <a:effectLst/>
                <a:latin typeface="Calibri" panose="020F0502020204030204" pitchFamily="34" charset="0"/>
                <a:ea typeface="Calibri" panose="020F0502020204030204" pitchFamily="34" charset="0"/>
                <a:cs typeface="Times New Roman" panose="02020603050405020304" pitchFamily="18" charset="0"/>
              </a:rPr>
              <a:t>Has a tendency to</a:t>
            </a:r>
            <a:r>
              <a:rPr lang="en-AU" kern="100" dirty="0">
                <a:latin typeface="Calibri" panose="020F0502020204030204" pitchFamily="34" charset="0"/>
                <a:ea typeface="Calibri" panose="020F0502020204030204" pitchFamily="34" charset="0"/>
                <a:cs typeface="Times New Roman" panose="02020603050405020304" pitchFamily="18" charset="0"/>
              </a:rPr>
              <a:t>wards monopolisation</a:t>
            </a:r>
          </a:p>
          <a:p>
            <a:pPr lvl="1"/>
            <a:r>
              <a:rPr lang="en-AU" kern="100" dirty="0">
                <a:effectLst/>
                <a:latin typeface="Calibri" panose="020F0502020204030204" pitchFamily="34" charset="0"/>
                <a:ea typeface="Calibri" panose="020F0502020204030204" pitchFamily="34" charset="0"/>
                <a:cs typeface="Times New Roman" panose="02020603050405020304" pitchFamily="18" charset="0"/>
              </a:rPr>
              <a:t>Reduces eve</a:t>
            </a:r>
            <a:r>
              <a:rPr lang="en-AU" kern="100" dirty="0">
                <a:latin typeface="Calibri" panose="020F0502020204030204" pitchFamily="34" charset="0"/>
                <a:ea typeface="Calibri" panose="020F0502020204030204" pitchFamily="34" charset="0"/>
                <a:cs typeface="Times New Roman" panose="02020603050405020304" pitchFamily="18" charset="0"/>
              </a:rPr>
              <a:t>rything on its platform to “content”</a:t>
            </a:r>
            <a:endParaRPr lang="en-AU" kern="1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AU"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endParaRPr lang="en-AU"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3690519"/>
      </p:ext>
    </p:extLst>
  </p:cSld>
  <p:clrMapOvr>
    <a:masterClrMapping/>
  </p:clrMapOvr>
</p:sld>
</file>

<file path=ppt/theme/theme1.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719FA4-954C-4FA8-82CB-206659C3B82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6DBB56F-4362-4386-A1A1-3DF898896616}">
  <ds:schemaRefs>
    <ds:schemaRef ds:uri="http://schemas.microsoft.com/sharepoint/v3/contenttype/forms"/>
  </ds:schemaRefs>
</ds:datastoreItem>
</file>

<file path=customXml/itemProps3.xml><?xml version="1.0" encoding="utf-8"?>
<ds:datastoreItem xmlns:ds="http://schemas.openxmlformats.org/officeDocument/2006/customXml" ds:itemID="{04948363-B267-4BAC-8655-100FBEC280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{71C4738E-6774-4BC2-8B5B-28A4F835CAE7}tf78438558_win32</Template>
  <TotalTime>655</TotalTime>
  <Words>808</Words>
  <Application>Microsoft Office PowerPoint</Application>
  <PresentationFormat>Widescreen</PresentationFormat>
  <Paragraphs>74</Paragraphs>
  <Slides>14</Slides>
  <Notes>14</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14</vt:i4>
      </vt:variant>
    </vt:vector>
  </HeadingPairs>
  <TitlesOfParts>
    <vt:vector size="20" baseType="lpstr">
      <vt:lpstr>Arial</vt:lpstr>
      <vt:lpstr>Arial Black</vt:lpstr>
      <vt:lpstr>Calibri</vt:lpstr>
      <vt:lpstr>Courier New</vt:lpstr>
      <vt:lpstr>Sabon Next LT</vt:lpstr>
      <vt:lpstr>Custom</vt:lpstr>
      <vt:lpstr>Gamifying the Digital Comic: Creative Labour and the Future of Digital Comics in a Neoliberal World  by Queenie Chan </vt:lpstr>
      <vt:lpstr>My work 2005~2024</vt:lpstr>
      <vt:lpstr>What is neoliberalism?</vt:lpstr>
      <vt:lpstr>Neoliberalism – key points</vt:lpstr>
      <vt:lpstr>Precarious work, intangible goods</vt:lpstr>
      <vt:lpstr>Digital comics creators &amp; webtoons</vt:lpstr>
      <vt:lpstr>Creators &amp; the Global internet Platform</vt:lpstr>
      <vt:lpstr>Webtoons &amp; the Korea wave</vt:lpstr>
      <vt:lpstr>Platform capitalism</vt:lpstr>
      <vt:lpstr>Webtoons Originals – PAID PROs</vt:lpstr>
      <vt:lpstr>Webtoons CANVAS – FREE AMATEURs</vt:lpstr>
      <vt:lpstr>My own Comic-Game Hybrid</vt:lpstr>
      <vt:lpstr>“On A Plate” by Tobey Morris (2015)</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Gamifying the Digital Comic: Creative Labour and the Future of Digital Comics in a Neoliberal World  by Queenie Chan www.queeniechan.com</dc:title>
  <dc:subject/>
  <dc:creator>Queenie Chan</dc:creator>
  <cp:lastModifiedBy>Queenie Chan</cp:lastModifiedBy>
  <cp:revision>21</cp:revision>
  <dcterms:created xsi:type="dcterms:W3CDTF">2024-04-29T02:43:20Z</dcterms:created>
  <dcterms:modified xsi:type="dcterms:W3CDTF">2024-05-01T09:02:41Z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